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6" r:id="rId3"/>
    <p:sldId id="267" r:id="rId4"/>
    <p:sldId id="268" r:id="rId5"/>
    <p:sldId id="271" r:id="rId6"/>
    <p:sldId id="270" r:id="rId7"/>
    <p:sldId id="272" r:id="rId8"/>
    <p:sldId id="269" r:id="rId9"/>
    <p:sldId id="257" r:id="rId10"/>
    <p:sldId id="259" r:id="rId11"/>
    <p:sldId id="261" r:id="rId12"/>
    <p:sldId id="260" r:id="rId13"/>
    <p:sldId id="262" r:id="rId14"/>
    <p:sldId id="263" r:id="rId15"/>
    <p:sldId id="264" r:id="rId16"/>
    <p:sldId id="27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05FF"/>
    <a:srgbClr val="C2C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D6528-BF78-4998-AF53-EFF1472094D9}" v="3" dt="2025-05-15T16:54:39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Kreider" userId="33937885583_tp_box_2" providerId="OAuth2" clId="{06BD6528-BF78-4998-AF53-EFF1472094D9}"/>
    <pc:docChg chg="custSel addSld modSld">
      <pc:chgData name="Mark Kreider" userId="33937885583_tp_box_2" providerId="OAuth2" clId="{06BD6528-BF78-4998-AF53-EFF1472094D9}" dt="2025-05-15T16:55:15.045" v="370" actId="1076"/>
      <pc:docMkLst>
        <pc:docMk/>
      </pc:docMkLst>
      <pc:sldChg chg="modSp mod">
        <pc:chgData name="Mark Kreider" userId="33937885583_tp_box_2" providerId="OAuth2" clId="{06BD6528-BF78-4998-AF53-EFF1472094D9}" dt="2025-05-15T16:49:44.635" v="167" actId="20577"/>
        <pc:sldMkLst>
          <pc:docMk/>
          <pc:sldMk cId="155119783" sldId="266"/>
        </pc:sldMkLst>
        <pc:spChg chg="mod">
          <ac:chgData name="Mark Kreider" userId="33937885583_tp_box_2" providerId="OAuth2" clId="{06BD6528-BF78-4998-AF53-EFF1472094D9}" dt="2025-05-15T16:49:44.635" v="167" actId="20577"/>
          <ac:spMkLst>
            <pc:docMk/>
            <pc:sldMk cId="155119783" sldId="266"/>
            <ac:spMk id="10" creationId="{FA0AAB91-3F5A-73B2-5B1B-D7447AD1A76E}"/>
          </ac:spMkLst>
        </pc:spChg>
      </pc:sldChg>
      <pc:sldChg chg="addSp modSp mod">
        <pc:chgData name="Mark Kreider" userId="33937885583_tp_box_2" providerId="OAuth2" clId="{06BD6528-BF78-4998-AF53-EFF1472094D9}" dt="2025-05-15T16:54:37.559" v="328" actId="113"/>
        <pc:sldMkLst>
          <pc:docMk/>
          <pc:sldMk cId="264570501" sldId="267"/>
        </pc:sldMkLst>
        <pc:spChg chg="add mod">
          <ac:chgData name="Mark Kreider" userId="33937885583_tp_box_2" providerId="OAuth2" clId="{06BD6528-BF78-4998-AF53-EFF1472094D9}" dt="2025-05-15T16:54:37.559" v="328" actId="113"/>
          <ac:spMkLst>
            <pc:docMk/>
            <pc:sldMk cId="264570501" sldId="267"/>
            <ac:spMk id="2" creationId="{408C9F96-B25E-6FC3-EC70-E4929233ADC0}"/>
          </ac:spMkLst>
        </pc:spChg>
      </pc:sldChg>
      <pc:sldChg chg="addSp modSp mod">
        <pc:chgData name="Mark Kreider" userId="33937885583_tp_box_2" providerId="OAuth2" clId="{06BD6528-BF78-4998-AF53-EFF1472094D9}" dt="2025-05-15T16:55:15.045" v="370" actId="1076"/>
        <pc:sldMkLst>
          <pc:docMk/>
          <pc:sldMk cId="878384037" sldId="268"/>
        </pc:sldMkLst>
        <pc:spChg chg="add mod">
          <ac:chgData name="Mark Kreider" userId="33937885583_tp_box_2" providerId="OAuth2" clId="{06BD6528-BF78-4998-AF53-EFF1472094D9}" dt="2025-05-15T16:54:45.597" v="361" actId="20577"/>
          <ac:spMkLst>
            <pc:docMk/>
            <pc:sldMk cId="878384037" sldId="268"/>
            <ac:spMk id="2" creationId="{16230A6A-D7DF-90E5-FD68-881FD3A2CB74}"/>
          </ac:spMkLst>
        </pc:spChg>
        <pc:picChg chg="add mod">
          <ac:chgData name="Mark Kreider" userId="33937885583_tp_box_2" providerId="OAuth2" clId="{06BD6528-BF78-4998-AF53-EFF1472094D9}" dt="2025-05-15T16:55:15.045" v="370" actId="1076"/>
          <ac:picMkLst>
            <pc:docMk/>
            <pc:sldMk cId="878384037" sldId="268"/>
            <ac:picMk id="4" creationId="{447A3C98-1724-5C8B-C81C-80A80483D577}"/>
          </ac:picMkLst>
        </pc:picChg>
      </pc:sldChg>
      <pc:sldChg chg="modSp add mod">
        <pc:chgData name="Mark Kreider" userId="33937885583_tp_box_2" providerId="OAuth2" clId="{06BD6528-BF78-4998-AF53-EFF1472094D9}" dt="2025-05-15T16:46:43.150" v="144" actId="1076"/>
        <pc:sldMkLst>
          <pc:docMk/>
          <pc:sldMk cId="167186876" sldId="273"/>
        </pc:sldMkLst>
        <pc:spChg chg="mod">
          <ac:chgData name="Mark Kreider" userId="33937885583_tp_box_2" providerId="OAuth2" clId="{06BD6528-BF78-4998-AF53-EFF1472094D9}" dt="2025-05-15T16:46:43.150" v="144" actId="1076"/>
          <ac:spMkLst>
            <pc:docMk/>
            <pc:sldMk cId="167186876" sldId="273"/>
            <ac:spMk id="6" creationId="{2891BB26-9E0A-2712-1D07-06D0E19806FF}"/>
          </ac:spMkLst>
        </pc:spChg>
      </pc:sldChg>
      <pc:sldChg chg="modSp new mod">
        <pc:chgData name="Mark Kreider" userId="33937885583_tp_box_2" providerId="OAuth2" clId="{06BD6528-BF78-4998-AF53-EFF1472094D9}" dt="2025-05-15T16:50:27.423" v="279" actId="20577"/>
        <pc:sldMkLst>
          <pc:docMk/>
          <pc:sldMk cId="1131274084" sldId="274"/>
        </pc:sldMkLst>
        <pc:spChg chg="mod">
          <ac:chgData name="Mark Kreider" userId="33937885583_tp_box_2" providerId="OAuth2" clId="{06BD6528-BF78-4998-AF53-EFF1472094D9}" dt="2025-05-15T16:50:10.517" v="188" actId="20577"/>
          <ac:spMkLst>
            <pc:docMk/>
            <pc:sldMk cId="1131274084" sldId="274"/>
            <ac:spMk id="2" creationId="{0AB9FAFB-DB59-F38D-2094-391282E0D1EC}"/>
          </ac:spMkLst>
        </pc:spChg>
        <pc:spChg chg="mod">
          <ac:chgData name="Mark Kreider" userId="33937885583_tp_box_2" providerId="OAuth2" clId="{06BD6528-BF78-4998-AF53-EFF1472094D9}" dt="2025-05-15T16:50:27.423" v="279" actId="20577"/>
          <ac:spMkLst>
            <pc:docMk/>
            <pc:sldMk cId="1131274084" sldId="274"/>
            <ac:spMk id="3" creationId="{6722CAC0-F2AA-8136-5EAC-2C699A26109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D7E1-E5FA-DF12-FADA-3A7EB9C3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082EF-317B-D54D-8721-594EB5E6D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3FAAD-3C20-0E39-A620-50DA2CA54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256B8-9DE2-389F-295C-DADE38BE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8F0DA-931B-6B9B-46DE-A31644C0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5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84A8-B773-7D8C-3DC6-FFDE9AB2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D2C92-9FB9-730B-189C-FFA27669F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C710-3C0B-B6B2-AB42-67D4E5BE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C5426-2514-0EC4-A404-9A9CB638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9E4A7-665C-C467-8287-1FB8F9F9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1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FE065-E77A-63D1-AD6D-0FB50EAAE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0E1E9-C009-800E-6C3E-BE3A1B371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C6AC1-272B-B153-CF05-22D20A4D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2A8D5-1505-1B71-62B1-D0BC5CCF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0F8DA-1232-DF1B-805E-3BD288F5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5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00BE-06A7-DCF1-666E-CDDE18B7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077B9-129C-1AEA-4282-AFC80621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C0B2D-4104-AA0B-6478-FF4B04D6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0A763-CA5A-386D-E33C-5F06207E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1E30A-1AD8-FF3A-BCD0-11BB8B25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73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8903-2227-1558-4238-793BEA12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2E441-3363-ADC1-BBDC-26DE1DFD7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9E52A-ACDF-E8AC-7155-6F8DA7A4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C0BA-F014-3614-5D40-C0B80945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1B589-5147-2856-0D92-7C69CDBC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9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65E9A-D4EB-1C7E-0A89-31D4BD41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572C7-6040-58BC-F64E-F2A15EE1C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69FAB-4860-57A6-9034-F0A1129D0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0CE1D-7D49-BFF3-40AB-23A73668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6315E-606E-CF17-5B0F-62F00FEB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F9FAA-12D2-BFF6-9F47-98A113EC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D4FD-3638-2429-731A-F999652FA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A460-9C7B-0DE6-DF42-0D9BFA5B1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F4E7C-3FC1-22E0-0F50-85D634C51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E2CD4-FB91-6623-8095-A176A7CE6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127E51-C7C1-2373-89C2-5164150E1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739DA7-D41A-0960-3BFF-AD4387B68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32273-C42F-C777-6B0D-70B1B1F36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8F95E-0F40-F4EA-9184-CB446548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2816-FFE5-2FE2-D8F4-BD565C7A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1D1ED3-D593-89B2-6F45-6CA3AFD2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711D6-59A3-29F5-BFBF-2BBE7894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AB56D-5A99-F47F-BD59-B75D18A8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3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4E9A3-BD84-4FBD-873D-A6C75586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6B63D-85FA-EE94-9C7A-0219C7C8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EE7A4-9766-1773-6D73-1399D5C9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6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32A3-4D08-13B9-D614-00C578445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90D58-F542-7D7C-CCAB-02F9DDE9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36A34-AE00-D16B-BA05-362195F43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4F3AA-F396-2313-B66A-E2BE61E9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362A7-C94C-8D97-709F-10A0CEBC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741DF-295B-F690-3F73-0C1874BE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1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3077-EBB7-A16E-5DDB-456ADE3B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7425C-E465-EFB2-915C-D3A7569F5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D3A7F-4A24-C009-56D2-B219987C9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B8EFD-B19F-3117-EF47-3F858505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29776-A502-72BC-2837-F81E2DD4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D88E8-CEE2-C000-C042-B653CB44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30EF8-810B-7EB8-42F3-B2DCF604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69E9F-DE25-9F7D-8C26-37597DC2E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F9E10-0A8F-119C-6A87-7EDF1CAE7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77E31C-E19E-42D1-9A3E-256088960B55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8B6A8-BCDA-6A69-DE41-342016ED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697AF-77FC-5096-3A95-D6576A959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2C022E-CA50-4412-BBC9-0D4B39D04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0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jofore/fvac037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9FAFB-DB59-F38D-2094-391282E0D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quality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2CAC0-F2AA-8136-5EAC-2C699A261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 what extent can forest treatments mitigate risks to communities from smoke? </a:t>
            </a:r>
          </a:p>
        </p:txBody>
      </p:sp>
    </p:spTree>
    <p:extLst>
      <p:ext uri="{BB962C8B-B14F-4D97-AF65-F5344CB8AC3E}">
        <p14:creationId xmlns:p14="http://schemas.microsoft.com/office/powerpoint/2010/main" val="113127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C9322B-B4B0-FAC8-7A3C-5D52098B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613969"/>
            <a:ext cx="9423178" cy="5849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F039D8-919A-658D-050A-6A42D944EC9C}"/>
              </a:ext>
            </a:extLst>
          </p:cNvPr>
          <p:cNvSpPr txBox="1"/>
          <p:nvPr/>
        </p:nvSpPr>
        <p:spPr>
          <a:xfrm>
            <a:off x="3830437" y="681400"/>
            <a:ext cx="373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 do emissions end up?</a:t>
            </a:r>
          </a:p>
        </p:txBody>
      </p:sp>
    </p:spTree>
    <p:extLst>
      <p:ext uri="{BB962C8B-B14F-4D97-AF65-F5344CB8AC3E}">
        <p14:creationId xmlns:p14="http://schemas.microsoft.com/office/powerpoint/2010/main" val="8387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39B46E-7677-6BF8-FBDD-F241E1CFB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6" y="609206"/>
            <a:ext cx="9651545" cy="6001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F4B9DC-50FA-B10B-CE0E-09EA1C08C378}"/>
              </a:ext>
            </a:extLst>
          </p:cNvPr>
          <p:cNvSpPr txBox="1"/>
          <p:nvPr/>
        </p:nvSpPr>
        <p:spPr>
          <a:xfrm>
            <a:off x="5015054" y="689288"/>
            <a:ext cx="137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Death rate</a:t>
            </a:r>
          </a:p>
        </p:txBody>
      </p:sp>
    </p:spTree>
    <p:extLst>
      <p:ext uri="{BB962C8B-B14F-4D97-AF65-F5344CB8AC3E}">
        <p14:creationId xmlns:p14="http://schemas.microsoft.com/office/powerpoint/2010/main" val="210830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6AF258-5F8E-EFB5-1BBF-60E45365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504417"/>
            <a:ext cx="8992855" cy="5849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7DB3D-AB99-4B03-B4D7-941E3DB19914}"/>
              </a:ext>
            </a:extLst>
          </p:cNvPr>
          <p:cNvSpPr txBox="1"/>
          <p:nvPr/>
        </p:nvSpPr>
        <p:spPr>
          <a:xfrm>
            <a:off x="4704476" y="646675"/>
            <a:ext cx="226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7.097 total deaths</a:t>
            </a:r>
          </a:p>
        </p:txBody>
      </p:sp>
    </p:spTree>
    <p:extLst>
      <p:ext uri="{BB962C8B-B14F-4D97-AF65-F5344CB8AC3E}">
        <p14:creationId xmlns:p14="http://schemas.microsoft.com/office/powerpoint/2010/main" val="1215564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598816-A73E-7A58-B392-6C995AD30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02" y="830891"/>
            <a:ext cx="5524672" cy="5549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536C50-2B7A-DB47-6F5A-4863C863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30" y="894302"/>
            <a:ext cx="5774381" cy="5422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C314A-6404-6A95-8CC0-79464DB0C9D5}"/>
              </a:ext>
            </a:extLst>
          </p:cNvPr>
          <p:cNvSpPr txBox="1"/>
          <p:nvPr/>
        </p:nvSpPr>
        <p:spPr>
          <a:xfrm>
            <a:off x="1847690" y="541219"/>
            <a:ext cx="226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7.097 total deaths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02DCD-3889-5026-58F0-AD6C6B547E83}"/>
              </a:ext>
            </a:extLst>
          </p:cNvPr>
          <p:cNvSpPr txBox="1"/>
          <p:nvPr/>
        </p:nvSpPr>
        <p:spPr>
          <a:xfrm>
            <a:off x="4694288" y="1443339"/>
            <a:ext cx="226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Allocate risk based on proportion of emissions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A918F4-E009-FEE1-A1EE-7606AA3B01F3}"/>
              </a:ext>
            </a:extLst>
          </p:cNvPr>
          <p:cNvCxnSpPr/>
          <p:nvPr/>
        </p:nvCxnSpPr>
        <p:spPr>
          <a:xfrm>
            <a:off x="4553712" y="2029968"/>
            <a:ext cx="25420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0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F46AF8-2CF6-34A1-DEF6-E6AE7523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213864"/>
            <a:ext cx="6134956" cy="6430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53395-8AAD-7892-7B09-F09B3188E698}"/>
              </a:ext>
            </a:extLst>
          </p:cNvPr>
          <p:cNvSpPr txBox="1"/>
          <p:nvPr/>
        </p:nvSpPr>
        <p:spPr>
          <a:xfrm>
            <a:off x="7857810" y="705841"/>
            <a:ext cx="226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$97 million total (per year)</a:t>
            </a:r>
          </a:p>
        </p:txBody>
      </p:sp>
    </p:spTree>
    <p:extLst>
      <p:ext uri="{BB962C8B-B14F-4D97-AF65-F5344CB8AC3E}">
        <p14:creationId xmlns:p14="http://schemas.microsoft.com/office/powerpoint/2010/main" val="111071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A99B2-392E-61A7-B2AE-D51830B0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B2218-F442-40E5-B51B-0CB58DF4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011" y="213864"/>
            <a:ext cx="6516009" cy="6430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B8E6C4-BFD1-81D0-D2C2-3962B307A422}"/>
              </a:ext>
            </a:extLst>
          </p:cNvPr>
          <p:cNvSpPr txBox="1"/>
          <p:nvPr/>
        </p:nvSpPr>
        <p:spPr>
          <a:xfrm>
            <a:off x="7857810" y="705841"/>
            <a:ext cx="226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Cost per hectare (per year)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56AA6-6E89-875A-E4E8-9F959F40DC53}"/>
              </a:ext>
            </a:extLst>
          </p:cNvPr>
          <p:cNvSpPr txBox="1"/>
          <p:nvPr/>
        </p:nvSpPr>
        <p:spPr>
          <a:xfrm>
            <a:off x="7857810" y="1567150"/>
            <a:ext cx="303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forest thinning</a:t>
            </a:r>
          </a:p>
          <a:p>
            <a:r>
              <a:rPr lang="it-IT" b="1" dirty="0"/>
              <a:t>$758–$4,291 per ha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35ACEE-CF69-417D-60D0-6303C5691604}"/>
              </a:ext>
            </a:extLst>
          </p:cNvPr>
          <p:cNvSpPr txBox="1"/>
          <p:nvPr/>
        </p:nvSpPr>
        <p:spPr>
          <a:xfrm>
            <a:off x="7857810" y="5705417"/>
            <a:ext cx="414909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</a:rPr>
              <a:t>Chang, H., Han, H.-S., Anderson, N., Kim, Y.-S., &amp; Han, S.-K. (2023). The cost of forest thinning operations in the western United States: A systematic literature review and new thinning cost model. </a:t>
            </a:r>
            <a:r>
              <a:rPr lang="en-US" sz="1100" i="1" dirty="0">
                <a:effectLst/>
              </a:rPr>
              <a:t>Journal of Forestry. 2022: 1-18.</a:t>
            </a:r>
            <a:r>
              <a:rPr lang="en-US" sz="1100" dirty="0">
                <a:effectLst/>
              </a:rPr>
              <a:t>, </a:t>
            </a:r>
            <a:r>
              <a:rPr lang="en-US" sz="1100" i="1" dirty="0">
                <a:effectLst/>
              </a:rPr>
              <a:t>2022</a:t>
            </a:r>
            <a:r>
              <a:rPr lang="en-US" sz="1100" dirty="0">
                <a:effectLst/>
              </a:rPr>
              <a:t>, 1–18. </a:t>
            </a:r>
            <a:r>
              <a:rPr lang="en-US" sz="1100" dirty="0">
                <a:effectLst/>
                <a:hlinkClick r:id="rId3"/>
              </a:rPr>
              <a:t>https://doi.org/10.1093/jofore/fvac037</a:t>
            </a:r>
            <a:endParaRPr lang="en-US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014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EA38D-E6C7-957E-1DBC-F5E0A3480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89FA99-9EA5-BFF4-1AD7-F1788592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1" y="664637"/>
            <a:ext cx="9722933" cy="5528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1BB26-9E0A-2712-1D07-06D0E19806FF}"/>
              </a:ext>
            </a:extLst>
          </p:cNvPr>
          <p:cNvSpPr txBox="1"/>
          <p:nvPr/>
        </p:nvSpPr>
        <p:spPr>
          <a:xfrm>
            <a:off x="3054773" y="432465"/>
            <a:ext cx="5765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Compare “baseline” emissions to treated landscape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</a:t>
            </a:r>
            <a:r>
              <a:rPr lang="en-US" sz="1600" dirty="0" err="1"/>
              <a:t>Flamstat</a:t>
            </a:r>
            <a:r>
              <a:rPr lang="en-US" sz="1600" dirty="0"/>
              <a:t> fire modeling: 1) Rx fire; 2) Thin &amp; burn</a:t>
            </a:r>
          </a:p>
        </p:txBody>
      </p:sp>
    </p:spTree>
    <p:extLst>
      <p:ext uri="{BB962C8B-B14F-4D97-AF65-F5344CB8AC3E}">
        <p14:creationId xmlns:p14="http://schemas.microsoft.com/office/powerpoint/2010/main" val="16718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7FC0-6671-50F5-FE2A-47D57872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9A6C2DE-4338-7389-2169-81444791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3" y="4099738"/>
            <a:ext cx="4330100" cy="2605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CAB2-2894-877D-9B9E-50DD6D3F6615}"/>
              </a:ext>
            </a:extLst>
          </p:cNvPr>
          <p:cNvSpPr txBox="1"/>
          <p:nvPr/>
        </p:nvSpPr>
        <p:spPr>
          <a:xfrm>
            <a:off x="584652" y="784037"/>
            <a:ext cx="4323679" cy="120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Treatments are effective for 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Treatments reduce emissions by 50%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Yearly discount rate of 2.5%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131B8-575B-D6C3-EFA3-0F43E01F2D62}"/>
              </a:ext>
            </a:extLst>
          </p:cNvPr>
          <p:cNvSpPr txBox="1"/>
          <p:nvPr/>
        </p:nvSpPr>
        <p:spPr>
          <a:xfrm>
            <a:off x="636218" y="2755259"/>
            <a:ext cx="4323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you treat all cost-effective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of $1458 saved (beyond treatment cost)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return on investment of 73%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FE6B9-A4D6-15ED-A36C-587C2794A99F}"/>
              </a:ext>
            </a:extLst>
          </p:cNvPr>
          <p:cNvSpPr txBox="1"/>
          <p:nvPr/>
        </p:nvSpPr>
        <p:spPr>
          <a:xfrm>
            <a:off x="636218" y="382878"/>
            <a:ext cx="609904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Look at Net Present Value of treatments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9E79D-F9DD-CA67-CE16-66BE0B38C8EF}"/>
              </a:ext>
            </a:extLst>
          </p:cNvPr>
          <p:cNvSpPr txBox="1"/>
          <p:nvPr/>
        </p:nvSpPr>
        <p:spPr>
          <a:xfrm>
            <a:off x="5302946" y="5852168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*We will know this once we have treatment </a:t>
            </a:r>
            <a:r>
              <a:rPr lang="en-US" dirty="0" err="1">
                <a:solidFill>
                  <a:srgbClr val="FF0000"/>
                </a:solidFill>
              </a:rPr>
              <a:t>Flamstat</a:t>
            </a:r>
            <a:r>
              <a:rPr lang="en-US" dirty="0">
                <a:solidFill>
                  <a:srgbClr val="FF0000"/>
                </a:solidFill>
              </a:rPr>
              <a:t> runs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1FE8-532C-F82A-C7DF-C4BBA792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64" y="125999"/>
            <a:ext cx="6963747" cy="64588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27D8EC-8676-4EDC-7652-1F87791FB67E}"/>
              </a:ext>
            </a:extLst>
          </p:cNvPr>
          <p:cNvSpPr txBox="1"/>
          <p:nvPr/>
        </p:nvSpPr>
        <p:spPr>
          <a:xfrm>
            <a:off x="6023018" y="2468201"/>
            <a:ext cx="2910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Doesn’t include all the other benefits of treatments!</a:t>
            </a:r>
          </a:p>
        </p:txBody>
      </p:sp>
    </p:spTree>
    <p:extLst>
      <p:ext uri="{BB962C8B-B14F-4D97-AF65-F5344CB8AC3E}">
        <p14:creationId xmlns:p14="http://schemas.microsoft.com/office/powerpoint/2010/main" val="280507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CE8D26C-BAC1-9FD0-32C7-09DD3C2F6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779764"/>
            <a:ext cx="8138160" cy="5106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0AAB91-3F5A-73B2-5B1B-D7447AD1A76E}"/>
              </a:ext>
            </a:extLst>
          </p:cNvPr>
          <p:cNvSpPr txBox="1"/>
          <p:nvPr/>
        </p:nvSpPr>
        <p:spPr>
          <a:xfrm>
            <a:off x="3420533" y="779764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Modeling emissions at </a:t>
            </a:r>
            <a:r>
              <a:rPr lang="en-US" dirty="0" err="1"/>
              <a:t>fireshed</a:t>
            </a:r>
            <a:r>
              <a:rPr lang="en-US" dirty="0"/>
              <a:t> scale (n = 7,688)</a:t>
            </a:r>
          </a:p>
        </p:txBody>
      </p:sp>
    </p:spTree>
    <p:extLst>
      <p:ext uri="{BB962C8B-B14F-4D97-AF65-F5344CB8AC3E}">
        <p14:creationId xmlns:p14="http://schemas.microsoft.com/office/powerpoint/2010/main" val="15511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E758-D608-5DF8-88E9-EC497778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FED08-62A1-8D43-9525-C3302825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81" y="822258"/>
            <a:ext cx="9753847" cy="5441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DFE2C-5734-C4DF-AC85-8B3049D37E45}"/>
              </a:ext>
            </a:extLst>
          </p:cNvPr>
          <p:cNvSpPr txBox="1"/>
          <p:nvPr/>
        </p:nvSpPr>
        <p:spPr>
          <a:xfrm>
            <a:off x="3420533" y="779764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 do emissions come from?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8C9F96-B25E-6FC3-EC70-E4929233ADC0}"/>
              </a:ext>
            </a:extLst>
          </p:cNvPr>
          <p:cNvSpPr txBox="1"/>
          <p:nvPr/>
        </p:nvSpPr>
        <p:spPr>
          <a:xfrm>
            <a:off x="1140629" y="5851076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shown: </a:t>
            </a:r>
            <a:r>
              <a:rPr lang="en-US" dirty="0" err="1"/>
              <a:t>Fsim</a:t>
            </a:r>
            <a:r>
              <a:rPr lang="en-US" dirty="0"/>
              <a:t> (will be updated to </a:t>
            </a:r>
            <a:r>
              <a:rPr lang="en-US" dirty="0" err="1"/>
              <a:t>Flamstat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57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42AA6-D99B-D37D-4935-02B3E2C4F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F39CA-4AEB-0059-258C-D103B721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51" y="664637"/>
            <a:ext cx="9722933" cy="5528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7D50D-87E8-018E-5129-E1BE06FB79E5}"/>
              </a:ext>
            </a:extLst>
          </p:cNvPr>
          <p:cNvSpPr txBox="1"/>
          <p:nvPr/>
        </p:nvSpPr>
        <p:spPr>
          <a:xfrm>
            <a:off x="3420533" y="779764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 do emissions end up? </a:t>
            </a:r>
            <a:r>
              <a:rPr lang="en-US" dirty="0"/>
              <a:t>(1000-m plume rise)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30A6A-D7DF-90E5-FD68-881FD3A2CB74}"/>
              </a:ext>
            </a:extLst>
          </p:cNvPr>
          <p:cNvSpPr txBox="1"/>
          <p:nvPr/>
        </p:nvSpPr>
        <p:spPr>
          <a:xfrm>
            <a:off x="1140629" y="5851076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InMAP</a:t>
            </a:r>
            <a:r>
              <a:rPr lang="en-US" dirty="0"/>
              <a:t> air quality modeling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A3C98-1724-5C8B-C81C-80A80483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051" y="4982797"/>
            <a:ext cx="1900558" cy="8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8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F1605-3FA5-F073-10AE-5F16B34CD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1DA7E-60E2-4EB0-943F-FDA29AA2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0" y="742575"/>
            <a:ext cx="9030960" cy="5372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94DB5-BC06-1F08-3139-F1EE6D6C1F3A}"/>
              </a:ext>
            </a:extLst>
          </p:cNvPr>
          <p:cNvSpPr txBox="1"/>
          <p:nvPr/>
        </p:nvSpPr>
        <p:spPr>
          <a:xfrm>
            <a:off x="3420533" y="779764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Death rate</a:t>
            </a:r>
          </a:p>
        </p:txBody>
      </p:sp>
    </p:spTree>
    <p:extLst>
      <p:ext uri="{BB962C8B-B14F-4D97-AF65-F5344CB8AC3E}">
        <p14:creationId xmlns:p14="http://schemas.microsoft.com/office/powerpoint/2010/main" val="316570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74CE0-B0D1-156E-22E1-B659D87D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97" y="415239"/>
            <a:ext cx="8669114" cy="5875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3B2D2-6441-A930-DD89-1AB7491A95AE}"/>
              </a:ext>
            </a:extLst>
          </p:cNvPr>
          <p:cNvSpPr txBox="1"/>
          <p:nvPr/>
        </p:nvSpPr>
        <p:spPr>
          <a:xfrm>
            <a:off x="3420533" y="779764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deaths</a:t>
            </a:r>
          </a:p>
        </p:txBody>
      </p:sp>
    </p:spTree>
    <p:extLst>
      <p:ext uri="{BB962C8B-B14F-4D97-AF65-F5344CB8AC3E}">
        <p14:creationId xmlns:p14="http://schemas.microsoft.com/office/powerpoint/2010/main" val="100268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ECB9F-AF84-8AEF-FEAE-BA8A08D3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3E254-E6F1-B170-9B4E-C9DE0B25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83" y="938008"/>
            <a:ext cx="9021434" cy="5658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13FBDE-F633-A60B-C474-1937D430C215}"/>
              </a:ext>
            </a:extLst>
          </p:cNvPr>
          <p:cNvSpPr txBox="1"/>
          <p:nvPr/>
        </p:nvSpPr>
        <p:spPr>
          <a:xfrm>
            <a:off x="2277532" y="568676"/>
            <a:ext cx="820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statistical value of life at $13.6 million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cost of $24 billion / year 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91FE1-104F-40AD-3DB3-12FCF29E5953}"/>
              </a:ext>
            </a:extLst>
          </p:cNvPr>
          <p:cNvSpPr txBox="1"/>
          <p:nvPr/>
        </p:nvSpPr>
        <p:spPr>
          <a:xfrm>
            <a:off x="4472092" y="938008"/>
            <a:ext cx="511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Federal firefighting budget is $3-4 billion / year </a:t>
            </a:r>
          </a:p>
        </p:txBody>
      </p:sp>
    </p:spTree>
    <p:extLst>
      <p:ext uri="{BB962C8B-B14F-4D97-AF65-F5344CB8AC3E}">
        <p14:creationId xmlns:p14="http://schemas.microsoft.com/office/powerpoint/2010/main" val="246902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9701-5DBF-BBB7-F592-FA3FDF006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733BC1E-35E5-1EA0-4856-A4B16DD8B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1518428"/>
            <a:ext cx="7266432" cy="45598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F6CD4FA-16E8-B502-2C30-0FBF95C06C47}"/>
              </a:ext>
            </a:extLst>
          </p:cNvPr>
          <p:cNvSpPr/>
          <p:nvPr/>
        </p:nvSpPr>
        <p:spPr>
          <a:xfrm>
            <a:off x="6403510" y="2487692"/>
            <a:ext cx="128270" cy="128270"/>
          </a:xfrm>
          <a:prstGeom prst="ellipse">
            <a:avLst/>
          </a:prstGeom>
          <a:solidFill>
            <a:srgbClr val="350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81B73-CFA0-AC6C-E710-4EEC48A172D1}"/>
              </a:ext>
            </a:extLst>
          </p:cNvPr>
          <p:cNvSpPr txBox="1"/>
          <p:nvPr/>
        </p:nvSpPr>
        <p:spPr>
          <a:xfrm>
            <a:off x="3420533" y="779764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can tie risk back to the forested pixel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31A82-F4FE-8C49-4D22-2C2A50CA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06" r="9712"/>
          <a:stretch/>
        </p:blipFill>
        <p:spPr>
          <a:xfrm>
            <a:off x="366578" y="1392126"/>
            <a:ext cx="4479742" cy="51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7796D9-EE57-D7FE-0124-673CFC46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854" y="941831"/>
            <a:ext cx="5774381" cy="5422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49980-AC8F-5822-6AB4-48E112A99A7B}"/>
              </a:ext>
            </a:extLst>
          </p:cNvPr>
          <p:cNvSpPr txBox="1"/>
          <p:nvPr/>
        </p:nvSpPr>
        <p:spPr>
          <a:xfrm>
            <a:off x="3789446" y="548554"/>
            <a:ext cx="373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 do emissions come from?</a:t>
            </a:r>
          </a:p>
        </p:txBody>
      </p:sp>
    </p:spTree>
    <p:extLst>
      <p:ext uri="{BB962C8B-B14F-4D97-AF65-F5344CB8AC3E}">
        <p14:creationId xmlns:p14="http://schemas.microsoft.com/office/powerpoint/2010/main" val="4261380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319</Words>
  <Application>Microsoft Office PowerPoint</Application>
  <PresentationFormat>Widescreen</PresentationFormat>
  <Paragraphs>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Wingdings</vt:lpstr>
      <vt:lpstr>Office Theme</vt:lpstr>
      <vt:lpstr>Air quality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Kreider</dc:creator>
  <cp:lastModifiedBy>Mark Kreider</cp:lastModifiedBy>
  <cp:revision>4</cp:revision>
  <dcterms:created xsi:type="dcterms:W3CDTF">2025-05-07T15:37:01Z</dcterms:created>
  <dcterms:modified xsi:type="dcterms:W3CDTF">2025-05-15T16:55:25Z</dcterms:modified>
</cp:coreProperties>
</file>